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62" r:id="rId2"/>
    <p:sldId id="261" r:id="rId3"/>
    <p:sldId id="256" r:id="rId4"/>
    <p:sldId id="257" r:id="rId5"/>
    <p:sldId id="259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50\research\Website\CDO\Chart_book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50\research\Website\CDO\Chart_book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50\research\Website\CDO\Chart_book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50\research\Website\CDO\Chart_boo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1"/>
          <c:order val="0"/>
          <c:tx>
            <c:strRef>
              <c:f>'UNDERLYING DATA'!$B$2</c:f>
              <c:strCache>
                <c:ptCount val="1"/>
                <c:pt idx="0">
                  <c:v>Total Origination ($billions)</c:v>
                </c:pt>
              </c:strCache>
            </c:strRef>
          </c:tx>
          <c:cat>
            <c:numRef>
              <c:f>'UNDERLYING DATA'!$A$8:$A$12</c:f>
              <c:numCache>
                <c:formatCode>General</c:formatCode>
                <c:ptCount val="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</c:numCache>
            </c:numRef>
          </c:cat>
          <c:val>
            <c:numRef>
              <c:f>'UNDERLYING DATA'!$B$8:$B$12</c:f>
              <c:numCache>
                <c:formatCode>#,##0</c:formatCode>
                <c:ptCount val="5"/>
                <c:pt idx="0">
                  <c:v>30.362898736999988</c:v>
                </c:pt>
                <c:pt idx="1">
                  <c:v>73.900217584999993</c:v>
                </c:pt>
                <c:pt idx="2">
                  <c:v>170.28170600800004</c:v>
                </c:pt>
                <c:pt idx="3">
                  <c:v>224.82967568999999</c:v>
                </c:pt>
                <c:pt idx="4">
                  <c:v>193.70161416899995</c:v>
                </c:pt>
              </c:numCache>
            </c:numRef>
          </c:val>
        </c:ser>
        <c:axId val="103103104"/>
        <c:axId val="44163456"/>
      </c:barChart>
      <c:catAx>
        <c:axId val="103103104"/>
        <c:scaling>
          <c:orientation val="minMax"/>
        </c:scaling>
        <c:axPos val="b"/>
        <c:numFmt formatCode="General" sourceLinked="1"/>
        <c:tickLblPos val="nextTo"/>
        <c:crossAx val="44163456"/>
        <c:crosses val="autoZero"/>
        <c:auto val="1"/>
        <c:lblAlgn val="ctr"/>
        <c:lblOffset val="100"/>
      </c:catAx>
      <c:valAx>
        <c:axId val="44163456"/>
        <c:scaling>
          <c:orientation val="minMax"/>
          <c:max val="250"/>
          <c:min val="0"/>
        </c:scaling>
        <c:axPos val="l"/>
        <c:majorGridlines/>
        <c:numFmt formatCode="#,##0" sourceLinked="1"/>
        <c:tickLblPos val="nextTo"/>
        <c:crossAx val="103103104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7.3828132594536799E-2"/>
          <c:y val="5.1400554097404488E-2"/>
          <c:w val="0.89561631184990709"/>
          <c:h val="0.77371710727639664"/>
        </c:manualLayout>
      </c:layout>
      <c:barChart>
        <c:barDir val="col"/>
        <c:grouping val="stacked"/>
        <c:ser>
          <c:idx val="0"/>
          <c:order val="0"/>
          <c:tx>
            <c:strRef>
              <c:f>'UNDERLYING DATA'!$C$19</c:f>
              <c:strCache>
                <c:ptCount val="1"/>
                <c:pt idx="0">
                  <c:v>Share of synthetic collateral</c:v>
                </c:pt>
              </c:strCache>
            </c:strRef>
          </c:tx>
          <c:cat>
            <c:numRef>
              <c:f>'UNDERLYING DATA'!$A$25:$A$29</c:f>
              <c:numCache>
                <c:formatCode>General</c:formatCode>
                <c:ptCount val="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</c:numCache>
            </c:numRef>
          </c:cat>
          <c:val>
            <c:numRef>
              <c:f>'UNDERLYING DATA'!$C$25:$C$29</c:f>
              <c:numCache>
                <c:formatCode>#,##0</c:formatCode>
                <c:ptCount val="5"/>
                <c:pt idx="0">
                  <c:v>0.60296460800000051</c:v>
                </c:pt>
                <c:pt idx="1">
                  <c:v>5.2583891840000048</c:v>
                </c:pt>
                <c:pt idx="2">
                  <c:v>16.122840721999999</c:v>
                </c:pt>
                <c:pt idx="3">
                  <c:v>60.450012883000007</c:v>
                </c:pt>
                <c:pt idx="4">
                  <c:v>63.110113029000011</c:v>
                </c:pt>
              </c:numCache>
            </c:numRef>
          </c:val>
        </c:ser>
        <c:ser>
          <c:idx val="1"/>
          <c:order val="1"/>
          <c:tx>
            <c:strRef>
              <c:f>'UNDERLYING DATA'!$D$19</c:f>
              <c:strCache>
                <c:ptCount val="1"/>
                <c:pt idx="0">
                  <c:v>Share of cash collateral</c:v>
                </c:pt>
              </c:strCache>
            </c:strRef>
          </c:tx>
          <c:cat>
            <c:numRef>
              <c:f>'UNDERLYING DATA'!$A$25:$A$29</c:f>
              <c:numCache>
                <c:formatCode>General</c:formatCode>
                <c:ptCount val="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</c:numCache>
            </c:numRef>
          </c:cat>
          <c:val>
            <c:numRef>
              <c:f>'UNDERLYING DATA'!$D$25:$D$29</c:f>
              <c:numCache>
                <c:formatCode>#,##0</c:formatCode>
                <c:ptCount val="5"/>
                <c:pt idx="0">
                  <c:v>29.759934128999998</c:v>
                </c:pt>
                <c:pt idx="1">
                  <c:v>68.641828400999998</c:v>
                </c:pt>
                <c:pt idx="2">
                  <c:v>154.15886528600001</c:v>
                </c:pt>
                <c:pt idx="3">
                  <c:v>164.37966280699999</c:v>
                </c:pt>
                <c:pt idx="4">
                  <c:v>130.59150114000002</c:v>
                </c:pt>
              </c:numCache>
            </c:numRef>
          </c:val>
        </c:ser>
        <c:overlap val="100"/>
        <c:axId val="44207104"/>
        <c:axId val="44368640"/>
      </c:barChart>
      <c:catAx>
        <c:axId val="44207104"/>
        <c:scaling>
          <c:orientation val="minMax"/>
        </c:scaling>
        <c:axPos val="b"/>
        <c:numFmt formatCode="General" sourceLinked="1"/>
        <c:tickLblPos val="nextTo"/>
        <c:crossAx val="44368640"/>
        <c:crosses val="autoZero"/>
        <c:auto val="1"/>
        <c:lblAlgn val="ctr"/>
        <c:lblOffset val="100"/>
      </c:catAx>
      <c:valAx>
        <c:axId val="4436864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$billions</a:t>
                </a:r>
              </a:p>
            </c:rich>
          </c:tx>
          <c:layout/>
        </c:title>
        <c:numFmt formatCode="#,##0" sourceLinked="1"/>
        <c:tickLblPos val="nextTo"/>
        <c:crossAx val="44207104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8.3087391853796141E-2"/>
          <c:y val="5.1400554097404488E-2"/>
          <c:w val="0.88635705259064845"/>
          <c:h val="0.79012952602573205"/>
        </c:manualLayout>
      </c:layout>
      <c:barChart>
        <c:barDir val="col"/>
        <c:grouping val="stacked"/>
        <c:ser>
          <c:idx val="0"/>
          <c:order val="0"/>
          <c:tx>
            <c:strRef>
              <c:f>'UNDERLYING DATA'!$C$67</c:f>
              <c:strCache>
                <c:ptCount val="1"/>
                <c:pt idx="0">
                  <c:v>Tranches of ABS CDOs</c:v>
                </c:pt>
              </c:strCache>
            </c:strRef>
          </c:tx>
          <c:cat>
            <c:numRef>
              <c:f>'UNDERLYING DATA'!$A$68:$A$72</c:f>
              <c:numCache>
                <c:formatCode>General</c:formatCode>
                <c:ptCount val="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</c:numCache>
            </c:numRef>
          </c:cat>
          <c:val>
            <c:numRef>
              <c:f>'UNDERLYING DATA'!$C$68:$C$72</c:f>
              <c:numCache>
                <c:formatCode>0</c:formatCode>
                <c:ptCount val="5"/>
                <c:pt idx="0">
                  <c:v>2.1322456549999975</c:v>
                </c:pt>
                <c:pt idx="1">
                  <c:v>8.3874676780000108</c:v>
                </c:pt>
                <c:pt idx="2">
                  <c:v>11.451603914000009</c:v>
                </c:pt>
                <c:pt idx="3">
                  <c:v>27.970390021</c:v>
                </c:pt>
                <c:pt idx="4">
                  <c:v>30.151546529999987</c:v>
                </c:pt>
              </c:numCache>
            </c:numRef>
          </c:val>
        </c:ser>
        <c:ser>
          <c:idx val="1"/>
          <c:order val="1"/>
          <c:tx>
            <c:strRef>
              <c:f>'UNDERLYING DATA'!$D$67</c:f>
              <c:strCache>
                <c:ptCount val="1"/>
                <c:pt idx="0">
                  <c:v>Other collateral</c:v>
                </c:pt>
              </c:strCache>
            </c:strRef>
          </c:tx>
          <c:cat>
            <c:numRef>
              <c:f>'UNDERLYING DATA'!$A$68:$A$72</c:f>
              <c:numCache>
                <c:formatCode>General</c:formatCode>
                <c:ptCount val="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</c:numCache>
            </c:numRef>
          </c:cat>
          <c:val>
            <c:numRef>
              <c:f>'UNDERLYING DATA'!$D$68:$D$72</c:f>
              <c:numCache>
                <c:formatCode>0</c:formatCode>
                <c:ptCount val="5"/>
                <c:pt idx="0">
                  <c:v>28.230653081999989</c:v>
                </c:pt>
                <c:pt idx="1">
                  <c:v>65.512749907</c:v>
                </c:pt>
                <c:pt idx="2">
                  <c:v>158.83010209400001</c:v>
                </c:pt>
                <c:pt idx="3">
                  <c:v>196.85928566899997</c:v>
                </c:pt>
                <c:pt idx="4">
                  <c:v>163.55006763900002</c:v>
                </c:pt>
              </c:numCache>
            </c:numRef>
          </c:val>
        </c:ser>
        <c:overlap val="100"/>
        <c:axId val="44393984"/>
        <c:axId val="44395520"/>
      </c:barChart>
      <c:catAx>
        <c:axId val="44393984"/>
        <c:scaling>
          <c:orientation val="minMax"/>
        </c:scaling>
        <c:axPos val="b"/>
        <c:numFmt formatCode="General" sourceLinked="1"/>
        <c:tickLblPos val="nextTo"/>
        <c:crossAx val="44395520"/>
        <c:crosses val="autoZero"/>
        <c:auto val="1"/>
        <c:lblAlgn val="ctr"/>
        <c:lblOffset val="100"/>
      </c:catAx>
      <c:valAx>
        <c:axId val="4439552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$billions</a:t>
                </a:r>
              </a:p>
            </c:rich>
          </c:tx>
          <c:layout/>
        </c:title>
        <c:numFmt formatCode="0" sourceLinked="1"/>
        <c:tickLblPos val="nextTo"/>
        <c:crossAx val="44393984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6.5796028968601303E-2"/>
          <c:y val="3.1154032854444458E-2"/>
          <c:w val="0.91722866238942469"/>
          <c:h val="0.8269623503329554"/>
        </c:manualLayout>
      </c:layout>
      <c:barChart>
        <c:barDir val="col"/>
        <c:grouping val="clustered"/>
        <c:ser>
          <c:idx val="0"/>
          <c:order val="0"/>
          <c:tx>
            <c:strRef>
              <c:f>'UNDERLYING DATA'!$I$47</c:f>
              <c:strCache>
                <c:ptCount val="1"/>
                <c:pt idx="0">
                  <c:v>Aa, A, and Baa tranche origination</c:v>
                </c:pt>
              </c:strCache>
            </c:strRef>
          </c:tx>
          <c:cat>
            <c:numRef>
              <c:f>'UNDERLYING DATA'!$F$41:$F$45</c:f>
              <c:numCache>
                <c:formatCode>General</c:formatCode>
                <c:ptCount val="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</c:numCache>
            </c:numRef>
          </c:cat>
          <c:val>
            <c:numRef>
              <c:f>'UNDERLYING DATA'!$I$41:$I$45</c:f>
              <c:numCache>
                <c:formatCode>0.00%</c:formatCode>
                <c:ptCount val="5"/>
                <c:pt idx="0">
                  <c:v>0.26268747698654482</c:v>
                </c:pt>
                <c:pt idx="1">
                  <c:v>0.38207908516781386</c:v>
                </c:pt>
                <c:pt idx="2">
                  <c:v>0.74139907988945564</c:v>
                </c:pt>
                <c:pt idx="3">
                  <c:v>0.8893904853404877</c:v>
                </c:pt>
                <c:pt idx="4">
                  <c:v>0.84469341269769305</c:v>
                </c:pt>
              </c:numCache>
            </c:numRef>
          </c:val>
        </c:ser>
        <c:axId val="104270848"/>
        <c:axId val="104276736"/>
      </c:barChart>
      <c:catAx>
        <c:axId val="104270848"/>
        <c:scaling>
          <c:orientation val="minMax"/>
        </c:scaling>
        <c:axPos val="b"/>
        <c:numFmt formatCode="General" sourceLinked="1"/>
        <c:tickLblPos val="nextTo"/>
        <c:crossAx val="104276736"/>
        <c:crosses val="autoZero"/>
        <c:auto val="1"/>
        <c:lblAlgn val="ctr"/>
        <c:lblOffset val="100"/>
      </c:catAx>
      <c:valAx>
        <c:axId val="104276736"/>
        <c:scaling>
          <c:orientation val="minMax"/>
        </c:scaling>
        <c:axPos val="l"/>
        <c:majorGridlines/>
        <c:numFmt formatCode="0%" sourceLinked="0"/>
        <c:tickLblPos val="nextTo"/>
        <c:crossAx val="104270848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1-01-31T13:41:57.329" idx="1">
    <p:pos x="5388" y="1037"/>
    <p:text>were originated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12B4B-9887-4A74-B77C-2FB16850C087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4C6E7A-2A00-4119-B28F-142BA06E6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6E7A-2A00-4119-B28F-142BA06E674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6E7A-2A00-4119-B28F-142BA06E674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6E7A-2A00-4119-B28F-142BA06E674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6E7A-2A00-4119-B28F-142BA06E674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C6E7A-2A00-4119-B28F-142BA06E674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AF36-4ECA-475E-B150-BE56860980F1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71E8-2FA0-471B-A98C-5BE99658C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AF36-4ECA-475E-B150-BE56860980F1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71E8-2FA0-471B-A98C-5BE99658C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AF36-4ECA-475E-B150-BE56860980F1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71E8-2FA0-471B-A98C-5BE99658C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AF36-4ECA-475E-B150-BE56860980F1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71E8-2FA0-471B-A98C-5BE99658C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AF36-4ECA-475E-B150-BE56860980F1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71E8-2FA0-471B-A98C-5BE99658C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AF36-4ECA-475E-B150-BE56860980F1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71E8-2FA0-471B-A98C-5BE99658C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AF36-4ECA-475E-B150-BE56860980F1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71E8-2FA0-471B-A98C-5BE99658C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AF36-4ECA-475E-B150-BE56860980F1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71E8-2FA0-471B-A98C-5BE99658C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AF36-4ECA-475E-B150-BE56860980F1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71E8-2FA0-471B-A98C-5BE99658C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AF36-4ECA-475E-B150-BE56860980F1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71E8-2FA0-471B-A98C-5BE99658C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AF36-4ECA-475E-B150-BE56860980F1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71E8-2FA0-471B-A98C-5BE99658C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DAF36-4ECA-475E-B150-BE56860980F1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971E8-2FA0-471B-A98C-5BE99658C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Selected Charts regarding CDO Market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February 2011</a:t>
            </a:r>
          </a:p>
          <a:p>
            <a:r>
              <a:rPr lang="en-US" sz="1400" dirty="0" smtClean="0"/>
              <a:t>FCIC</a:t>
            </a:r>
            <a:endParaRPr 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the sample of </a:t>
            </a:r>
            <a:r>
              <a:rPr lang="en-US" dirty="0" smtClean="0"/>
              <a:t>Asset Backed Securities (ABS) </a:t>
            </a:r>
            <a:r>
              <a:rPr lang="en-US" dirty="0" smtClean="0"/>
              <a:t>CDOs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The sample includes 793 deals that </a:t>
            </a:r>
            <a:r>
              <a:rPr lang="en-US" dirty="0" smtClean="0"/>
              <a:t>were originated </a:t>
            </a:r>
            <a:r>
              <a:rPr lang="en-US" dirty="0" smtClean="0"/>
              <a:t>between October 1998 and February 2009</a:t>
            </a:r>
          </a:p>
          <a:p>
            <a:pPr lvl="0"/>
            <a:r>
              <a:rPr lang="en-US" dirty="0" smtClean="0"/>
              <a:t>The sample is drawn from the population of active deals in the Moody’s CDO Enhanced Monitoring Service database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ABS CDO Deal Origination Volume, 2003-2007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 ABS CDO Collateral Composition at Origination, 2003-2007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Proportion of ABS CDO collateral composed of other ABS CDOs, 2003-2007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Share of ABS CDO mezzanine tranches purchased by other ABS CDOs, 2003-2007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On-screen Show (4:3)</PresentationFormat>
  <Paragraphs>17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Selected Charts regarding CDO Market</vt:lpstr>
      <vt:lpstr>Characteristics of the sample of Asset Backed Securities (ABS) CDOs</vt:lpstr>
      <vt:lpstr>ABS CDO Deal Origination Volume, 2003-2007</vt:lpstr>
      <vt:lpstr> ABS CDO Collateral Composition at Origination, 2003-2007</vt:lpstr>
      <vt:lpstr>Proportion of ABS CDO collateral composed of other ABS CDOs, 2003-2007</vt:lpstr>
      <vt:lpstr>Share of ABS CDO mezzanine tranches purchased by other ABS CDOs, 2003-2007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2011-01-28T20:44:11Z</dcterms:created>
  <dcterms:modified xsi:type="dcterms:W3CDTF">2011-02-04T20:46:28Z</dcterms:modified>
</cp:coreProperties>
</file>